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38"/>
  </p:notesMasterIdLst>
  <p:sldIdLst>
    <p:sldId id="297" r:id="rId5"/>
    <p:sldId id="265" r:id="rId6"/>
    <p:sldId id="266" r:id="rId7"/>
    <p:sldId id="267" r:id="rId8"/>
    <p:sldId id="268" r:id="rId9"/>
    <p:sldId id="269" r:id="rId10"/>
    <p:sldId id="272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84" r:id="rId19"/>
    <p:sldId id="279" r:id="rId20"/>
    <p:sldId id="280" r:id="rId21"/>
    <p:sldId id="295" r:id="rId22"/>
    <p:sldId id="281" r:id="rId23"/>
    <p:sldId id="296" r:id="rId24"/>
    <p:sldId id="283" r:id="rId25"/>
    <p:sldId id="298" r:id="rId26"/>
    <p:sldId id="299" r:id="rId27"/>
    <p:sldId id="282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24" d="100"/>
          <a:sy n="124" d="100"/>
        </p:scale>
        <p:origin x="-112" y="-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2/10/21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1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030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812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0386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413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599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28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164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674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6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3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3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0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3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0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1E587-C8AC-4C27-988C-EC3088DA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097280"/>
            <a:ext cx="9404723" cy="755968"/>
          </a:xfrm>
        </p:spPr>
        <p:txBody>
          <a:bodyPr/>
          <a:lstStyle/>
          <a:p>
            <a:pPr algn="ctr"/>
            <a:r>
              <a:rPr lang="en-US" sz="6600" dirty="0"/>
              <a:t>HOW WE SURVIVED LOCKDOWN</a:t>
            </a:r>
            <a:endParaRPr lang="en-AU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528396-6E20-42E6-B9B8-8F894792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573193"/>
            <a:ext cx="8946541" cy="2675205"/>
          </a:xfrm>
        </p:spPr>
        <p:txBody>
          <a:bodyPr/>
          <a:lstStyle/>
          <a:p>
            <a:pPr algn="ctr"/>
            <a:r>
              <a:rPr lang="en-US" dirty="0"/>
              <a:t>Parramatta Hills Members’ Meeting 24 September 2021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073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9357A-7850-4959-BC90-BC759CB9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636" y="106018"/>
            <a:ext cx="5220198" cy="1311966"/>
          </a:xfrm>
        </p:spPr>
        <p:txBody>
          <a:bodyPr/>
          <a:lstStyle/>
          <a:p>
            <a:r>
              <a:rPr lang="en-US" sz="2000" dirty="0"/>
              <a:t>Red </a:t>
            </a:r>
            <a:r>
              <a:rPr lang="en-US" sz="2000" dirty="0" err="1"/>
              <a:t>Rumped</a:t>
            </a:r>
            <a:r>
              <a:rPr lang="en-US" sz="2000" dirty="0"/>
              <a:t> Parrot and Little Wattle Bird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Toongabbie</a:t>
            </a:r>
            <a:r>
              <a:rPr lang="en-US" sz="2000" dirty="0"/>
              <a:t> Creek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427975-C321-4B4E-B66B-8434334DCA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9" y="0"/>
            <a:ext cx="4572437" cy="6751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7B1652-B421-4943-A614-2899904E2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582" y="1126434"/>
            <a:ext cx="7116417" cy="57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19A30-D107-4709-9D1A-BE275DB5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2542"/>
            <a:ext cx="9946861" cy="1331945"/>
          </a:xfrm>
        </p:spPr>
        <p:txBody>
          <a:bodyPr/>
          <a:lstStyle/>
          <a:p>
            <a:pPr algn="ctr"/>
            <a:r>
              <a:rPr lang="en-US" dirty="0"/>
              <a:t>Ian Kept Gardening</a:t>
            </a:r>
            <a:br>
              <a:rPr lang="en-US" dirty="0"/>
            </a:br>
            <a:r>
              <a:rPr lang="en-US" sz="1800" dirty="0"/>
              <a:t>Left hand side is cultivated garden. On the right is natural bush regenerated after fire</a:t>
            </a:r>
            <a:r>
              <a:rPr lang="en-US" dirty="0"/>
              <a:t>. 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9CEBD9-B782-497F-A331-44D8296E3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068" y="1451112"/>
            <a:ext cx="8653670" cy="54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8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D22C2-B83B-463F-B1D6-A1902192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547259" y="318051"/>
            <a:ext cx="9120741" cy="121413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8970F-B37A-490E-B6F7-70FD07409C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30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4CE42C-04E9-41DF-AC74-B00B1CA2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521" y="452717"/>
            <a:ext cx="8908706" cy="64117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0FCA15-116C-4F6A-8789-0D71B0B63B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83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18494-0B48-41AB-A5E5-ACC7B89C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510748"/>
          </a:xfrm>
        </p:spPr>
        <p:txBody>
          <a:bodyPr/>
          <a:lstStyle/>
          <a:p>
            <a:pPr algn="ctr"/>
            <a:r>
              <a:rPr lang="en-US" dirty="0"/>
              <a:t>Pip and Jennifer Revisited the Refuge Rock Walk at Cherrybrook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4251B6-E087-4D0F-8852-B5D88BEFE2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80" y="1630017"/>
            <a:ext cx="4506568" cy="5227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A0BC2E-C16C-4FB6-9692-EF76029B6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43" y="1510748"/>
            <a:ext cx="7050157" cy="534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B74DEA-A5E2-4E26-BE05-0492FDEF707A}"/>
              </a:ext>
            </a:extLst>
          </p:cNvPr>
          <p:cNvSpPr txBox="1"/>
          <p:nvPr/>
        </p:nvSpPr>
        <p:spPr>
          <a:xfrm>
            <a:off x="2532185" y="5989983"/>
            <a:ext cx="21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Grevillea sericea</a:t>
            </a:r>
            <a:endParaRPr lang="en-AU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5C7F1F-7A69-4700-9F1F-62A0527A36DE}"/>
              </a:ext>
            </a:extLst>
          </p:cNvPr>
          <p:cNvSpPr txBox="1"/>
          <p:nvPr/>
        </p:nvSpPr>
        <p:spPr>
          <a:xfrm>
            <a:off x="8471385" y="6359315"/>
            <a:ext cx="336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Leucopogon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ericoides</a:t>
            </a:r>
            <a:endParaRPr lang="en-A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3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ED77E-4841-44E6-8FD1-DD59F17D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3" y="452718"/>
            <a:ext cx="10028001" cy="1400530"/>
          </a:xfrm>
        </p:spPr>
        <p:txBody>
          <a:bodyPr/>
          <a:lstStyle/>
          <a:p>
            <a:r>
              <a:rPr lang="en-US" sz="2000" dirty="0"/>
              <a:t>The rock covered in </a:t>
            </a:r>
            <a:r>
              <a:rPr lang="en-US" sz="2000" i="1" dirty="0"/>
              <a:t>Epacris </a:t>
            </a:r>
            <a:r>
              <a:rPr lang="en-US" sz="2000" i="1" dirty="0" err="1"/>
              <a:t>microphylla</a:t>
            </a:r>
            <a:r>
              <a:rPr lang="en-US" sz="2000" i="1" dirty="0"/>
              <a:t> and </a:t>
            </a:r>
            <a:r>
              <a:rPr lang="en-US" sz="2000" i="1" dirty="0" err="1"/>
              <a:t>Leucopogon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22B855-17AA-4EBE-8575-173D8DB3A7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7090" y="993912"/>
            <a:ext cx="7448549" cy="5864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529856-1E5D-49A7-9C9C-5AA66315A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60" y="0"/>
            <a:ext cx="4810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6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46A8B-4CCD-4A33-A46D-0D7FEA5D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479222"/>
            <a:ext cx="9541567" cy="1400530"/>
          </a:xfrm>
        </p:spPr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Neich</a:t>
            </a:r>
            <a:r>
              <a:rPr lang="en-US" dirty="0"/>
              <a:t> Road to find </a:t>
            </a:r>
            <a:r>
              <a:rPr lang="en-US" i="1" dirty="0"/>
              <a:t>Acacia </a:t>
            </a:r>
            <a:r>
              <a:rPr lang="en-US" i="1" dirty="0" err="1"/>
              <a:t>gordonii</a:t>
            </a:r>
            <a:r>
              <a:rPr lang="en-US" i="1" dirty="0"/>
              <a:t> </a:t>
            </a:r>
            <a:r>
              <a:rPr lang="en-US" dirty="0"/>
              <a:t>flourishing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F8537D-0A8B-4AB3-8894-57A9305DF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35683" y="1884710"/>
            <a:ext cx="5360501" cy="39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83CDFE-AB74-4EA4-B0D0-ACD2E633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Jennifer Pruned and created a new Vegetable Garden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A0636D-E58C-4ADD-83FA-48D9C7BA3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83" y="1853248"/>
            <a:ext cx="5459896" cy="468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BE9E17-32DC-4D5D-90B5-004F69C219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83895" y="1364974"/>
            <a:ext cx="5075582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4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8EA60-E00F-430D-8A13-630B4E24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plants flowering</a:t>
            </a:r>
            <a:br>
              <a:rPr lang="en-US" dirty="0"/>
            </a:br>
            <a:r>
              <a:rPr lang="en-US" dirty="0"/>
              <a:t> for the first time</a:t>
            </a:r>
            <a:br>
              <a:rPr lang="en-US" dirty="0"/>
            </a:b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B8A7CA-7634-4F33-A49E-D8CFB03F6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73BA50-C09A-4545-AFD5-8B8049C05E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59236" y="1998978"/>
            <a:ext cx="6296371" cy="4260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14A383-F0DF-4034-909A-E58598D3A488}"/>
              </a:ext>
            </a:extLst>
          </p:cNvPr>
          <p:cNvSpPr txBox="1"/>
          <p:nvPr/>
        </p:nvSpPr>
        <p:spPr>
          <a:xfrm>
            <a:off x="1209822" y="6405282"/>
            <a:ext cx="360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Libertia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paniculata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91C8BF-16DF-4DD7-B366-5E6FF547BA78}"/>
              </a:ext>
            </a:extLst>
          </p:cNvPr>
          <p:cNvSpPr txBox="1"/>
          <p:nvPr/>
        </p:nvSpPr>
        <p:spPr>
          <a:xfrm>
            <a:off x="7610622" y="576775"/>
            <a:ext cx="269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Gymea Lily </a:t>
            </a:r>
            <a:r>
              <a:rPr lang="en-US" b="1" i="1" dirty="0" err="1">
                <a:solidFill>
                  <a:schemeClr val="bg1"/>
                </a:solidFill>
              </a:rPr>
              <a:t>Doryanthes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excelsa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6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D2C3F-6335-4EE9-9499-1AFC2421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2499"/>
          </a:xfrm>
        </p:spPr>
        <p:txBody>
          <a:bodyPr/>
          <a:lstStyle/>
          <a:p>
            <a:r>
              <a:rPr lang="en-US" dirty="0"/>
              <a:t>And Got Creative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D87000-1A7B-4AF4-B267-1B4B921C89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87" y="1948070"/>
            <a:ext cx="5181599" cy="4909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2CAF56-0D0E-40B6-BB8F-4D49F52E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2626" y="682490"/>
            <a:ext cx="6745357" cy="53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1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1329EC-96A5-4978-B9F2-3246647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92117" cy="1400530"/>
          </a:xfrm>
        </p:spPr>
        <p:txBody>
          <a:bodyPr/>
          <a:lstStyle/>
          <a:p>
            <a:pPr algn="ctr"/>
            <a:r>
              <a:rPr lang="en-US" dirty="0"/>
              <a:t>Marilyn went walking in </a:t>
            </a:r>
            <a:r>
              <a:rPr lang="en-US" dirty="0" err="1"/>
              <a:t>Marramarra</a:t>
            </a:r>
            <a:r>
              <a:rPr lang="en-US" dirty="0"/>
              <a:t> National Park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363E70-033A-47BC-8224-3E4266AB6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3248"/>
            <a:ext cx="7772400" cy="4371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8FD6A8-4C38-4D65-9E0D-AF504A480185}"/>
              </a:ext>
            </a:extLst>
          </p:cNvPr>
          <p:cNvSpPr txBox="1"/>
          <p:nvPr/>
        </p:nvSpPr>
        <p:spPr>
          <a:xfrm>
            <a:off x="6652591" y="5459895"/>
            <a:ext cx="291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Glossodia</a:t>
            </a:r>
            <a:r>
              <a:rPr lang="en-US" b="1" i="1" dirty="0">
                <a:solidFill>
                  <a:schemeClr val="bg1"/>
                </a:solidFill>
              </a:rPr>
              <a:t> minor</a:t>
            </a:r>
            <a:endParaRPr lang="en-A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42D5E-474F-4C14-8277-9CFA0741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1524000"/>
            <a:ext cx="5979976" cy="329248"/>
          </a:xfrm>
        </p:spPr>
        <p:txBody>
          <a:bodyPr/>
          <a:lstStyle/>
          <a:p>
            <a:pPr algn="ctr"/>
            <a:r>
              <a:rPr lang="en-US" sz="3200" dirty="0"/>
              <a:t>Kookaburras making a nest hollow in the dead pine tree next door</a:t>
            </a:r>
            <a:endParaRPr lang="en-A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40F7F6-D9F4-4F26-8D32-17485201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053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3A354-180C-4F9F-8D7A-639BCFBB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735DAF-BF1C-46F2-B831-3D043DC92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" y="0"/>
            <a:ext cx="1218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A40E9-8726-4C9F-9935-CD53A387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452718"/>
            <a:ext cx="10959735" cy="1038457"/>
          </a:xfrm>
        </p:spPr>
        <p:txBody>
          <a:bodyPr/>
          <a:lstStyle/>
          <a:p>
            <a:r>
              <a:rPr lang="en-US" dirty="0"/>
              <a:t>Rikki photographed the local bushland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2E25EE-3143-445F-AA66-EC776024CC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482"/>
            <a:ext cx="5598942" cy="5686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141883-0BDD-4B4F-9D09-40F8B02319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052" y="1139481"/>
            <a:ext cx="5946948" cy="5686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3CEBEC-A7BA-4219-9486-E0D78B9919D7}"/>
              </a:ext>
            </a:extLst>
          </p:cNvPr>
          <p:cNvSpPr txBox="1"/>
          <p:nvPr/>
        </p:nvSpPr>
        <p:spPr>
          <a:xfrm>
            <a:off x="1097280" y="6405282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Banksia valve and seed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E637AA-8B69-45F1-AC02-F28FE2A6F66C}"/>
              </a:ext>
            </a:extLst>
          </p:cNvPr>
          <p:cNvSpPr txBox="1"/>
          <p:nvPr/>
        </p:nvSpPr>
        <p:spPr>
          <a:xfrm>
            <a:off x="6977575" y="6405282"/>
            <a:ext cx="333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Unformed Banksia seed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86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FABC8-94AC-453B-8E88-3CC5EC8C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272EFF-97A1-4AFE-BAAF-4D99FD9D0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13614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0FBF2E-549C-42F7-9437-02DA901A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146" y="0"/>
            <a:ext cx="7315200" cy="5247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2CB00-485F-4785-8555-C50E1E3F9C62}"/>
              </a:ext>
            </a:extLst>
          </p:cNvPr>
          <p:cNvSpPr txBox="1"/>
          <p:nvPr/>
        </p:nvSpPr>
        <p:spPr>
          <a:xfrm>
            <a:off x="5420139" y="5163780"/>
            <a:ext cx="6633643" cy="3970318"/>
          </a:xfrm>
          <a:custGeom>
            <a:avLst/>
            <a:gdLst>
              <a:gd name="connsiteX0" fmla="*/ 0 w 6633643"/>
              <a:gd name="connsiteY0" fmla="*/ 0 h 3139321"/>
              <a:gd name="connsiteX1" fmla="*/ 6633643 w 6633643"/>
              <a:gd name="connsiteY1" fmla="*/ 0 h 3139321"/>
              <a:gd name="connsiteX2" fmla="*/ 6633643 w 6633643"/>
              <a:gd name="connsiteY2" fmla="*/ 3139321 h 3139321"/>
              <a:gd name="connsiteX3" fmla="*/ 0 w 6633643"/>
              <a:gd name="connsiteY3" fmla="*/ 3139321 h 3139321"/>
              <a:gd name="connsiteX4" fmla="*/ 0 w 6633643"/>
              <a:gd name="connsiteY4" fmla="*/ 0 h 3139321"/>
              <a:gd name="connsiteX0" fmla="*/ 0 w 6633643"/>
              <a:gd name="connsiteY0" fmla="*/ 0 h 3139321"/>
              <a:gd name="connsiteX1" fmla="*/ 5838513 w 6633643"/>
              <a:gd name="connsiteY1" fmla="*/ 1537253 h 3139321"/>
              <a:gd name="connsiteX2" fmla="*/ 6633643 w 6633643"/>
              <a:gd name="connsiteY2" fmla="*/ 3139321 h 3139321"/>
              <a:gd name="connsiteX3" fmla="*/ 0 w 6633643"/>
              <a:gd name="connsiteY3" fmla="*/ 3139321 h 3139321"/>
              <a:gd name="connsiteX4" fmla="*/ 0 w 6633643"/>
              <a:gd name="connsiteY4" fmla="*/ 0 h 3139321"/>
              <a:gd name="connsiteX0" fmla="*/ 13252 w 6633643"/>
              <a:gd name="connsiteY0" fmla="*/ 397565 h 1602068"/>
              <a:gd name="connsiteX1" fmla="*/ 5838513 w 6633643"/>
              <a:gd name="connsiteY1" fmla="*/ 0 h 1602068"/>
              <a:gd name="connsiteX2" fmla="*/ 6633643 w 6633643"/>
              <a:gd name="connsiteY2" fmla="*/ 1602068 h 1602068"/>
              <a:gd name="connsiteX3" fmla="*/ 0 w 6633643"/>
              <a:gd name="connsiteY3" fmla="*/ 1602068 h 1602068"/>
              <a:gd name="connsiteX4" fmla="*/ 13252 w 6633643"/>
              <a:gd name="connsiteY4" fmla="*/ 397565 h 1602068"/>
              <a:gd name="connsiteX0" fmla="*/ 13252 w 6633643"/>
              <a:gd name="connsiteY0" fmla="*/ 0 h 1204503"/>
              <a:gd name="connsiteX1" fmla="*/ 6050547 w 6633643"/>
              <a:gd name="connsiteY1" fmla="*/ 79513 h 1204503"/>
              <a:gd name="connsiteX2" fmla="*/ 6633643 w 6633643"/>
              <a:gd name="connsiteY2" fmla="*/ 1204503 h 1204503"/>
              <a:gd name="connsiteX3" fmla="*/ 0 w 6633643"/>
              <a:gd name="connsiteY3" fmla="*/ 1204503 h 1204503"/>
              <a:gd name="connsiteX4" fmla="*/ 13252 w 6633643"/>
              <a:gd name="connsiteY4" fmla="*/ 0 h 12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3643" h="1204503">
                <a:moveTo>
                  <a:pt x="13252" y="0"/>
                </a:moveTo>
                <a:lnTo>
                  <a:pt x="6050547" y="79513"/>
                </a:lnTo>
                <a:lnTo>
                  <a:pt x="6633643" y="1204503"/>
                </a:lnTo>
                <a:lnTo>
                  <a:pt x="0" y="1204503"/>
                </a:lnTo>
                <a:lnTo>
                  <a:pt x="13252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Banksia flower just forming</a:t>
            </a:r>
          </a:p>
          <a:p>
            <a:endParaRPr lang="en-US" dirty="0"/>
          </a:p>
          <a:p>
            <a:r>
              <a:rPr lang="en-US" i="1" dirty="0" err="1"/>
              <a:t>Drosera</a:t>
            </a:r>
            <a:endParaRPr lang="en-US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7373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8D8F4-5C79-4D45-9950-3451D104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5995"/>
          </a:xfrm>
        </p:spPr>
        <p:txBody>
          <a:bodyPr/>
          <a:lstStyle/>
          <a:p>
            <a:r>
              <a:rPr lang="en-US" dirty="0"/>
              <a:t>Lesley and Ian went walking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77F051-5CEF-42F4-B8E6-D8B08DA72F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1401" y="1749069"/>
            <a:ext cx="5665304" cy="4552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ACB448-B55C-4D37-A478-F90E8D1309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53906" y="1924877"/>
            <a:ext cx="5665305" cy="420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284695-DB52-457F-A489-6407E9717C8E}"/>
              </a:ext>
            </a:extLst>
          </p:cNvPr>
          <p:cNvSpPr txBox="1"/>
          <p:nvPr/>
        </p:nvSpPr>
        <p:spPr>
          <a:xfrm>
            <a:off x="4757530" y="3657600"/>
            <a:ext cx="3028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Woollsia</a:t>
            </a:r>
            <a:r>
              <a:rPr lang="en-US" dirty="0"/>
              <a:t> </a:t>
            </a:r>
            <a:r>
              <a:rPr lang="en-US" dirty="0" err="1"/>
              <a:t>pungens</a:t>
            </a:r>
            <a:r>
              <a:rPr lang="en-US" dirty="0"/>
              <a:t> (pink form) at Lawson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7683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FA71A-5BC5-4051-8931-EBD58235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52500" y="-2"/>
            <a:ext cx="9404723" cy="66261"/>
          </a:xfrm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B45572-214F-4651-8EEA-F3E6E81685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69958" y="906442"/>
            <a:ext cx="6725478" cy="5045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78940E-15DF-4BF6-A143-BECF18B50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52541" y="1056030"/>
            <a:ext cx="6858000" cy="4812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D86AA3-D64E-44AD-80BF-5882E3D9796A}"/>
              </a:ext>
            </a:extLst>
          </p:cNvPr>
          <p:cNvSpPr txBox="1"/>
          <p:nvPr/>
        </p:nvSpPr>
        <p:spPr>
          <a:xfrm>
            <a:off x="5115339" y="2213113"/>
            <a:ext cx="216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Grevillea laurifolia and Callitris</a:t>
            </a:r>
          </a:p>
          <a:p>
            <a:endParaRPr lang="en-US" i="1" dirty="0"/>
          </a:p>
          <a:p>
            <a:r>
              <a:rPr lang="en-US" dirty="0" err="1"/>
              <a:t>Newnes</a:t>
            </a:r>
            <a:r>
              <a:rPr lang="en-US" dirty="0"/>
              <a:t> Plateau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6404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07ED9-4344-4742-BA74-5225D5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8" y="-1429091"/>
            <a:ext cx="9404723" cy="1400530"/>
          </a:xfrm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3EAF47-D1CA-4FA1-951C-EE619895C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332148-9696-4FD1-9C18-FC9583153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1269" y="1964526"/>
            <a:ext cx="3429000" cy="3386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6E7C26-F335-4C62-9ACD-7930978AD0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431" y="-28561"/>
            <a:ext cx="44225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42B4C3-49C1-4D5B-917C-6C41108FF57F}"/>
              </a:ext>
            </a:extLst>
          </p:cNvPr>
          <p:cNvSpPr txBox="1"/>
          <p:nvPr/>
        </p:nvSpPr>
        <p:spPr>
          <a:xfrm>
            <a:off x="5143501" y="808383"/>
            <a:ext cx="262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Lomatia </a:t>
            </a:r>
            <a:r>
              <a:rPr lang="en-US" i="1" dirty="0" err="1"/>
              <a:t>silaifolia</a:t>
            </a:r>
            <a:r>
              <a:rPr lang="en-US" i="1" dirty="0"/>
              <a:t> and </a:t>
            </a:r>
            <a:r>
              <a:rPr lang="en-US" i="1" dirty="0" err="1"/>
              <a:t>Sowerbaea</a:t>
            </a:r>
            <a:r>
              <a:rPr lang="en-US" i="1" dirty="0"/>
              <a:t> </a:t>
            </a:r>
            <a:r>
              <a:rPr lang="en-US" i="1" dirty="0" err="1"/>
              <a:t>juncea</a:t>
            </a:r>
            <a:endParaRPr lang="en-US" dirty="0"/>
          </a:p>
          <a:p>
            <a:r>
              <a:rPr lang="en-US" dirty="0"/>
              <a:t>Gardens of Stone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395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7B3FC-450A-412E-A299-B1402F6761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098"/>
            <a:ext cx="621792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758E4F-0840-4617-956A-AABC30722D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86976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63CB67-81D3-47FB-815E-BE0268842AEB}"/>
              </a:ext>
            </a:extLst>
          </p:cNvPr>
          <p:cNvSpPr txBox="1"/>
          <p:nvPr/>
        </p:nvSpPr>
        <p:spPr>
          <a:xfrm>
            <a:off x="728870" y="6255026"/>
            <a:ext cx="398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Actinotus</a:t>
            </a:r>
            <a:r>
              <a:rPr lang="en-US" i="1" dirty="0"/>
              <a:t> forsythia </a:t>
            </a:r>
            <a:r>
              <a:rPr lang="en-US" dirty="0"/>
              <a:t>at </a:t>
            </a:r>
            <a:r>
              <a:rPr lang="en-US" dirty="0" err="1"/>
              <a:t>Narrowneck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4284090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95F51-F004-4B64-8D5D-2408A9E33B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7074" y="327074"/>
            <a:ext cx="6858000" cy="6203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9F821-F4D1-44BC-99F9-0901FDF37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52" y="0"/>
            <a:ext cx="59881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7B5BAF-BBA1-4F14-ABC0-2C670B72A8B8}"/>
              </a:ext>
            </a:extLst>
          </p:cNvPr>
          <p:cNvSpPr txBox="1"/>
          <p:nvPr/>
        </p:nvSpPr>
        <p:spPr>
          <a:xfrm>
            <a:off x="331304" y="6188764"/>
            <a:ext cx="40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Woody Pear </a:t>
            </a:r>
            <a:r>
              <a:rPr lang="en-US" i="1" dirty="0" err="1"/>
              <a:t>Xylomelum</a:t>
            </a:r>
            <a:r>
              <a:rPr lang="en-US" i="1" dirty="0"/>
              <a:t> </a:t>
            </a:r>
            <a:r>
              <a:rPr lang="en-US" i="1" dirty="0" err="1"/>
              <a:t>pyriforme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872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D6418B-CF7D-40DE-8A66-AEF7C289E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42221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374325-890B-4288-9250-63792C15A749}"/>
              </a:ext>
            </a:extLst>
          </p:cNvPr>
          <p:cNvSpPr txBox="1"/>
          <p:nvPr/>
        </p:nvSpPr>
        <p:spPr>
          <a:xfrm>
            <a:off x="8342142" y="3938954"/>
            <a:ext cx="38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Spyridium</a:t>
            </a:r>
            <a:r>
              <a:rPr lang="en-US" sz="2400" i="1" dirty="0"/>
              <a:t> </a:t>
            </a:r>
            <a:r>
              <a:rPr lang="en-US" sz="2400" i="1" dirty="0" err="1"/>
              <a:t>coatifolium</a:t>
            </a:r>
            <a:endParaRPr lang="en-AU" sz="2400" i="1" dirty="0"/>
          </a:p>
        </p:txBody>
      </p:sp>
    </p:spTree>
    <p:extLst>
      <p:ext uri="{BB962C8B-B14F-4D97-AF65-F5344CB8AC3E}">
        <p14:creationId xmlns:p14="http://schemas.microsoft.com/office/powerpoint/2010/main" val="110548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B7CC80-6FE4-4D61-B90B-F1D5C077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9189C1-8EC4-4FB9-93F6-CD4232C2B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8E33E2C-49E3-471F-938A-0E335EC9B4C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E00AE5-6FF1-417E-9BDB-0DDFC40D3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31BAEA9-FBDE-4E9D-9E58-A9DD503860C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6625623-762C-4C14-9A94-12170EA6B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9CCA540-0C01-4EB0-9E10-7E0B54FC950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098D48-B849-45D9-9783-70C235C7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953" y="452718"/>
            <a:ext cx="3857625" cy="5803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96FC4A-EAAE-47C3-9493-A8104015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8" y="452718"/>
            <a:ext cx="3525386" cy="5803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808222-A683-4B19-B5B5-7252E1429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573" y="452718"/>
            <a:ext cx="3857625" cy="5803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EBA32-B0D3-4B92-92E8-E640EC5193AA}"/>
              </a:ext>
            </a:extLst>
          </p:cNvPr>
          <p:cNvSpPr txBox="1"/>
          <p:nvPr/>
        </p:nvSpPr>
        <p:spPr>
          <a:xfrm>
            <a:off x="1097279" y="5809957"/>
            <a:ext cx="243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accent2"/>
                </a:solidFill>
              </a:rPr>
              <a:t>Thelmitra</a:t>
            </a:r>
            <a:r>
              <a:rPr lang="en-US" b="1" i="1" dirty="0">
                <a:solidFill>
                  <a:schemeClr val="accent2"/>
                </a:solidFill>
              </a:rPr>
              <a:t> media</a:t>
            </a:r>
            <a:endParaRPr lang="en-AU" b="1" i="1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10E7EC-C530-4C48-BCC6-1D71BF06BC64}"/>
              </a:ext>
            </a:extLst>
          </p:cNvPr>
          <p:cNvSpPr txBox="1"/>
          <p:nvPr/>
        </p:nvSpPr>
        <p:spPr>
          <a:xfrm>
            <a:off x="4628466" y="5809957"/>
            <a:ext cx="219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accent2"/>
                </a:solidFill>
              </a:rPr>
              <a:t>Diuris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i="1" dirty="0" err="1">
                <a:solidFill>
                  <a:schemeClr val="accent2"/>
                </a:solidFill>
              </a:rPr>
              <a:t>aurea</a:t>
            </a:r>
            <a:endParaRPr lang="en-AU" b="1" i="1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288EBE-025C-466D-9ECD-FB6C7B6DD273}"/>
              </a:ext>
            </a:extLst>
          </p:cNvPr>
          <p:cNvSpPr txBox="1"/>
          <p:nvPr/>
        </p:nvSpPr>
        <p:spPr>
          <a:xfrm>
            <a:off x="8471409" y="5887006"/>
            <a:ext cx="283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accent2"/>
                </a:solidFill>
              </a:rPr>
              <a:t>Lomandra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i="1" dirty="0" err="1">
                <a:solidFill>
                  <a:schemeClr val="accent2"/>
                </a:solidFill>
              </a:rPr>
              <a:t>obliqua</a:t>
            </a:r>
            <a:endParaRPr lang="en-AU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7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EBC5B1-D565-4ABD-822C-4CFE72827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013563-BA6E-4A05-A44B-75410CA80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105" y="0"/>
            <a:ext cx="557181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7B0A65-4AC6-48A5-AE93-88DCF625DED1}"/>
              </a:ext>
            </a:extLst>
          </p:cNvPr>
          <p:cNvSpPr txBox="1"/>
          <p:nvPr/>
        </p:nvSpPr>
        <p:spPr>
          <a:xfrm>
            <a:off x="4452729" y="1033670"/>
            <a:ext cx="278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Leucopogon</a:t>
            </a:r>
            <a:r>
              <a:rPr lang="en-US" b="1" i="1" dirty="0"/>
              <a:t> </a:t>
            </a:r>
            <a:r>
              <a:rPr lang="en-US" b="1" i="1" dirty="0" err="1"/>
              <a:t>fletcheri</a:t>
            </a:r>
            <a:r>
              <a:rPr lang="en-US" b="1" i="1" dirty="0"/>
              <a:t> </a:t>
            </a:r>
          </a:p>
          <a:p>
            <a:pPr algn="ctr"/>
            <a:endParaRPr lang="en-US" b="1" i="1" dirty="0"/>
          </a:p>
          <a:p>
            <a:pPr algn="ctr"/>
            <a:r>
              <a:rPr lang="en-US" b="1" dirty="0"/>
              <a:t>Jones Road</a:t>
            </a:r>
          </a:p>
          <a:p>
            <a:pPr algn="ctr"/>
            <a:r>
              <a:rPr lang="en-US" b="1" dirty="0" err="1"/>
              <a:t>Kenthurst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121883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E6576F-E57F-4837-BFFF-A2F4035975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15" y="206298"/>
            <a:ext cx="4102100" cy="5418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63FA6F-97EE-4679-8B02-F514D61DD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38335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6C4FE1-D2F8-4340-A045-C48E82D0813D}"/>
              </a:ext>
            </a:extLst>
          </p:cNvPr>
          <p:cNvSpPr txBox="1"/>
          <p:nvPr/>
        </p:nvSpPr>
        <p:spPr>
          <a:xfrm>
            <a:off x="212036" y="6016487"/>
            <a:ext cx="577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Tetratheca</a:t>
            </a:r>
            <a:r>
              <a:rPr lang="en-US" i="1" dirty="0"/>
              <a:t>  </a:t>
            </a:r>
            <a:r>
              <a:rPr lang="en-US" i="1" dirty="0" err="1"/>
              <a:t>glandulosa</a:t>
            </a:r>
            <a:r>
              <a:rPr lang="en-US" i="1" dirty="0"/>
              <a:t>  above</a:t>
            </a:r>
          </a:p>
          <a:p>
            <a:r>
              <a:rPr lang="en-US" i="1" dirty="0" err="1"/>
              <a:t>Tetratheca</a:t>
            </a:r>
            <a:r>
              <a:rPr lang="en-US" i="1" dirty="0"/>
              <a:t> </a:t>
            </a:r>
            <a:r>
              <a:rPr lang="en-US" i="1" dirty="0" err="1"/>
              <a:t>thymifolia</a:t>
            </a:r>
            <a:r>
              <a:rPr lang="en-US" i="1" dirty="0"/>
              <a:t> on right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31039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3B746A-5123-4DA4-88D0-4D364773D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531" y="0"/>
            <a:ext cx="55942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F29D11-0C60-41E7-A3FA-BD2503273B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760" y="0"/>
            <a:ext cx="7945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0A6F1E-6DD3-4F46-A8BF-F7D20B7F0E6D}"/>
              </a:ext>
            </a:extLst>
          </p:cNvPr>
          <p:cNvSpPr txBox="1"/>
          <p:nvPr/>
        </p:nvSpPr>
        <p:spPr>
          <a:xfrm>
            <a:off x="4982817" y="1232452"/>
            <a:ext cx="306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Boronia floribunda</a:t>
            </a:r>
          </a:p>
          <a:p>
            <a:endParaRPr lang="en-US" b="1" i="1" dirty="0"/>
          </a:p>
          <a:p>
            <a:r>
              <a:rPr lang="en-US" b="1" dirty="0"/>
              <a:t>Jones Road </a:t>
            </a:r>
            <a:r>
              <a:rPr lang="en-US" b="1" dirty="0" err="1"/>
              <a:t>Kenthurst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7455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98F664-4678-4342-8B17-008A8FA2F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2542"/>
            <a:ext cx="67946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B17FE2-34AA-4C5A-AAB5-9BBC27CB8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696" y="0"/>
            <a:ext cx="5397304" cy="6924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53755-1022-498E-947C-3EE8E8F65ECF}"/>
              </a:ext>
            </a:extLst>
          </p:cNvPr>
          <p:cNvSpPr txBox="1"/>
          <p:nvPr/>
        </p:nvSpPr>
        <p:spPr>
          <a:xfrm>
            <a:off x="490332" y="954156"/>
            <a:ext cx="571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Philotheca</a:t>
            </a:r>
            <a:r>
              <a:rPr lang="en-US" dirty="0"/>
              <a:t> </a:t>
            </a:r>
            <a:r>
              <a:rPr lang="en-US" dirty="0" err="1"/>
              <a:t>salsolifolia</a:t>
            </a:r>
            <a:r>
              <a:rPr lang="en-US" dirty="0"/>
              <a:t>  Jones Road </a:t>
            </a:r>
            <a:r>
              <a:rPr lang="en-US" dirty="0" err="1"/>
              <a:t>Kenthurst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297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07FE9910-1CED-4B20-8549-47B3C9F9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98740"/>
            <a:ext cx="9404723" cy="954244"/>
          </a:xfrm>
        </p:spPr>
        <p:txBody>
          <a:bodyPr/>
          <a:lstStyle/>
          <a:p>
            <a:pPr algn="ctr"/>
            <a:r>
              <a:rPr lang="en-US" dirty="0"/>
              <a:t>Jeff’s Garden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654091-0DFB-4D3C-9388-33D33B335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91943" y="1029986"/>
            <a:ext cx="5506278" cy="546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44DF13-7995-4777-A9A2-09E33AD7228F}"/>
              </a:ext>
            </a:extLst>
          </p:cNvPr>
          <p:cNvSpPr txBox="1"/>
          <p:nvPr/>
        </p:nvSpPr>
        <p:spPr>
          <a:xfrm>
            <a:off x="7500731" y="3760348"/>
            <a:ext cx="4174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Isopogon</a:t>
            </a:r>
            <a:r>
              <a:rPr lang="en-US" sz="2000" i="1" dirty="0"/>
              <a:t> </a:t>
            </a:r>
            <a:r>
              <a:rPr lang="en-US" sz="2000" i="1" dirty="0" err="1"/>
              <a:t>formosus</a:t>
            </a:r>
            <a:endParaRPr lang="en-AU" sz="2000" i="1" dirty="0"/>
          </a:p>
        </p:txBody>
      </p:sp>
    </p:spTree>
    <p:extLst>
      <p:ext uri="{BB962C8B-B14F-4D97-AF65-F5344CB8AC3E}">
        <p14:creationId xmlns:p14="http://schemas.microsoft.com/office/powerpoint/2010/main" val="110297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92456-7FFF-4E22-983D-25C4BF11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06017"/>
            <a:ext cx="9404723" cy="1298713"/>
          </a:xfrm>
        </p:spPr>
        <p:txBody>
          <a:bodyPr/>
          <a:lstStyle/>
          <a:p>
            <a:pPr algn="ctr"/>
            <a:r>
              <a:rPr lang="en-US" dirty="0"/>
              <a:t>A Waratah Sensation in Oatlands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C3555-31BB-4750-A958-0321E7B26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03513" y="1060174"/>
            <a:ext cx="8256104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7F424-600B-46E5-9D2D-BB3DF1B3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132522"/>
            <a:ext cx="6016864" cy="4045583"/>
          </a:xfrm>
        </p:spPr>
        <p:txBody>
          <a:bodyPr/>
          <a:lstStyle/>
          <a:p>
            <a:r>
              <a:rPr lang="en-US" dirty="0"/>
              <a:t>Success! </a:t>
            </a:r>
            <a:r>
              <a:rPr lang="en-US" i="1" dirty="0"/>
              <a:t>Boronia </a:t>
            </a:r>
            <a:r>
              <a:rPr lang="en-US" i="1" dirty="0" err="1"/>
              <a:t>megastigma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The secret is to grow in a pot and a saucer of water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F05BE4-8E70-4C25-9723-DCB286A187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4094" y="658881"/>
            <a:ext cx="6725478" cy="54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3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63783A-4E62-47F8-B887-CCF4D4DA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Jessica planted a new Garden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A762A8-ADDE-4AC4-B521-4DE40DFB6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48" y="1298713"/>
            <a:ext cx="8865704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9DB4A-A56C-4D4B-8ECF-D81E4B15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Got Crafty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F9B886-E67C-4B9D-AEF4-30C2DB571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1152983"/>
            <a:ext cx="6321287" cy="5685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B0CA17-F6AF-4335-AD28-140094038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660" y="1152982"/>
            <a:ext cx="6771862" cy="57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7ABC1-F502-4882-81C8-3AC33FC6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r>
              <a:rPr lang="en-US" sz="3200" dirty="0"/>
              <a:t>Jessica and Wayne went Birdwatching along </a:t>
            </a:r>
            <a:r>
              <a:rPr lang="en-US" sz="3200" dirty="0" err="1"/>
              <a:t>Toongabbie</a:t>
            </a:r>
            <a:r>
              <a:rPr lang="en-US" sz="3200" dirty="0"/>
              <a:t> Creek</a:t>
            </a:r>
            <a:br>
              <a:rPr lang="en-US" sz="3200" dirty="0"/>
            </a:br>
            <a:r>
              <a:rPr lang="en-US" sz="2000" dirty="0"/>
              <a:t>Scaly breasted Lorikeet and Rainbow Lorikeet</a:t>
            </a:r>
            <a:endParaRPr lang="en-A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19C83C-A919-4222-B970-73B014E4F9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1417983"/>
            <a:ext cx="5449889" cy="5261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9297B2-9F30-44F9-A97A-4E75EE8AD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053" y="965264"/>
            <a:ext cx="4863548" cy="57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7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204</Words>
  <Application>Microsoft Macintosh PowerPoint</Application>
  <PresentationFormat>Custom</PresentationFormat>
  <Paragraphs>62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Ion</vt:lpstr>
      <vt:lpstr>HOW WE SURVIVED LOCKDOWN</vt:lpstr>
      <vt:lpstr>Marilyn went walking in Marramarra National Park</vt:lpstr>
      <vt:lpstr>PowerPoint Presentation</vt:lpstr>
      <vt:lpstr>Jeff’s Garden</vt:lpstr>
      <vt:lpstr>A Waratah Sensation in Oatlands</vt:lpstr>
      <vt:lpstr>Success! Boronia megastigma  The secret is to grow in a pot and a saucer of water</vt:lpstr>
      <vt:lpstr>Jessica planted a new Garden</vt:lpstr>
      <vt:lpstr>And Got Crafty</vt:lpstr>
      <vt:lpstr>Jessica and Wayne went Birdwatching along Toongabbie Creek Scaly breasted Lorikeet and Rainbow Lorikeet</vt:lpstr>
      <vt:lpstr>Red Rumped Parrot and Little Wattle Bird  Toongabbie Creek</vt:lpstr>
      <vt:lpstr>Ian Kept Gardening Left hand side is cultivated garden. On the right is natural bush regenerated after fire.  </vt:lpstr>
      <vt:lpstr>PowerPoint Presentation</vt:lpstr>
      <vt:lpstr>PowerPoint Presentation</vt:lpstr>
      <vt:lpstr>Pip and Jennifer Revisited the Refuge Rock Walk at Cherrybrook</vt:lpstr>
      <vt:lpstr>The rock covered in Epacris microphylla and Leucopogon</vt:lpstr>
      <vt:lpstr>And Neich Road to find Acacia gordonii flourishing </vt:lpstr>
      <vt:lpstr>Jennifer Pruned and created a new Vegetable Garden</vt:lpstr>
      <vt:lpstr>Two plants flowering  for the first time </vt:lpstr>
      <vt:lpstr>And Got Creative</vt:lpstr>
      <vt:lpstr>Kookaburras making a nest hollow in the dead pine tree next door</vt:lpstr>
      <vt:lpstr>PowerPoint Presentation</vt:lpstr>
      <vt:lpstr>Rikki photographed the local bushland</vt:lpstr>
      <vt:lpstr>PowerPoint Presentation</vt:lpstr>
      <vt:lpstr>Lesley and Ian went walking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SURVIVED LOCKDOWN</dc:title>
  <dc:creator>Jennifer Farrer</dc:creator>
  <cp:lastModifiedBy>Sue Bell</cp:lastModifiedBy>
  <cp:revision>11</cp:revision>
  <dcterms:created xsi:type="dcterms:W3CDTF">2021-09-23T23:50:15Z</dcterms:created>
  <dcterms:modified xsi:type="dcterms:W3CDTF">2021-10-02T06:33:22Z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